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elios" charset="1" panose="020B0504020202020204"/>
      <p:regular r:id="rId10"/>
    </p:embeddedFont>
    <p:embeddedFont>
      <p:font typeface="Helios Bold" charset="1" panose="020B0704020202020204"/>
      <p:regular r:id="rId11"/>
    </p:embeddedFont>
    <p:embeddedFont>
      <p:font typeface="Helios Italics" charset="1" panose="020B0503020202090204"/>
      <p:regular r:id="rId12"/>
    </p:embeddedFont>
    <p:embeddedFont>
      <p:font typeface="Helios Bold Italics" charset="1" panose="020B0703020202090204"/>
      <p:regular r:id="rId13"/>
    </p:embeddedFont>
    <p:embeddedFont>
      <p:font typeface="Klein" charset="1" panose="02000503060000020004"/>
      <p:regular r:id="rId14"/>
    </p:embeddedFont>
    <p:embeddedFont>
      <p:font typeface="Klein Bold" charset="1" panose="02000503060000020004"/>
      <p:regular r:id="rId15"/>
    </p:embeddedFont>
    <p:embeddedFont>
      <p:font typeface="Klein Italics" charset="1" panose="02000503060000020004"/>
      <p:regular r:id="rId16"/>
    </p:embeddedFont>
    <p:embeddedFont>
      <p:font typeface="Klein Bold Italics" charset="1" panose="02000503060000020004"/>
      <p:regular r:id="rId17"/>
    </p:embeddedFont>
    <p:embeddedFont>
      <p:font typeface="Klein Thin" charset="1" panose="02000503060000020004"/>
      <p:regular r:id="rId18"/>
    </p:embeddedFont>
    <p:embeddedFont>
      <p:font typeface="Klein Thin Italics" charset="1" panose="02000503060000020004"/>
      <p:regular r:id="rId19"/>
    </p:embeddedFont>
    <p:embeddedFont>
      <p:font typeface="Klein Heavy" charset="1" panose="02000503060000020004"/>
      <p:regular r:id="rId20"/>
    </p:embeddedFont>
    <p:embeddedFont>
      <p:font typeface="Klein Heavy Italics" charset="1" panose="020005030600000200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466927" y="-4280359"/>
            <a:ext cx="10812392" cy="10812392"/>
          </a:xfrm>
          <a:custGeom>
            <a:avLst/>
            <a:gdLst/>
            <a:ahLst/>
            <a:cxnLst/>
            <a:rect r="r" b="b" t="t" l="l"/>
            <a:pathLst>
              <a:path h="10812392" w="10812392">
                <a:moveTo>
                  <a:pt x="0" y="0"/>
                </a:moveTo>
                <a:lnTo>
                  <a:pt x="10812393" y="0"/>
                </a:lnTo>
                <a:lnTo>
                  <a:pt x="10812393" y="10812392"/>
                </a:lnTo>
                <a:lnTo>
                  <a:pt x="0" y="108123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125837"/>
            <a:ext cx="4702618" cy="618185"/>
            <a:chOff x="0" y="0"/>
            <a:chExt cx="6270157" cy="8242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85282" cy="824246"/>
            </a:xfrm>
            <a:custGeom>
              <a:avLst/>
              <a:gdLst/>
              <a:ahLst/>
              <a:cxnLst/>
              <a:rect r="r" b="b" t="t" l="l"/>
              <a:pathLst>
                <a:path h="824246" w="785282">
                  <a:moveTo>
                    <a:pt x="0" y="0"/>
                  </a:moveTo>
                  <a:lnTo>
                    <a:pt x="785282" y="0"/>
                  </a:lnTo>
                  <a:lnTo>
                    <a:pt x="785282" y="824246"/>
                  </a:lnTo>
                  <a:lnTo>
                    <a:pt x="0" y="824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1119714" y="125758"/>
              <a:ext cx="5150443" cy="525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1"/>
                </a:lnSpc>
                <a:spcBef>
                  <a:spcPct val="0"/>
                </a:spcBef>
              </a:pPr>
              <a:r>
                <a:rPr lang="en-US" sz="2401">
                  <a:solidFill>
                    <a:srgbClr val="F4F4F4"/>
                  </a:solidFill>
                  <a:latin typeface="Helios"/>
                </a:rPr>
                <a:t>GROUP 25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3407200" y="4432068"/>
            <a:ext cx="5764383" cy="5764383"/>
          </a:xfrm>
          <a:custGeom>
            <a:avLst/>
            <a:gdLst/>
            <a:ahLst/>
            <a:cxnLst/>
            <a:rect r="r" b="b" t="t" l="l"/>
            <a:pathLst>
              <a:path h="5764383" w="5764383">
                <a:moveTo>
                  <a:pt x="0" y="0"/>
                </a:moveTo>
                <a:lnTo>
                  <a:pt x="5764383" y="0"/>
                </a:lnTo>
                <a:lnTo>
                  <a:pt x="5764383" y="5764383"/>
                </a:lnTo>
                <a:lnTo>
                  <a:pt x="0" y="57643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7078" y="7902203"/>
            <a:ext cx="5764383" cy="5764383"/>
          </a:xfrm>
          <a:custGeom>
            <a:avLst/>
            <a:gdLst/>
            <a:ahLst/>
            <a:cxnLst/>
            <a:rect r="r" b="b" t="t" l="l"/>
            <a:pathLst>
              <a:path h="5764383" w="5764383">
                <a:moveTo>
                  <a:pt x="0" y="0"/>
                </a:moveTo>
                <a:lnTo>
                  <a:pt x="5764383" y="0"/>
                </a:lnTo>
                <a:lnTo>
                  <a:pt x="5764383" y="5764382"/>
                </a:lnTo>
                <a:lnTo>
                  <a:pt x="0" y="57643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565986" y="5187751"/>
            <a:ext cx="11120833" cy="2286946"/>
          </a:xfrm>
          <a:custGeom>
            <a:avLst/>
            <a:gdLst/>
            <a:ahLst/>
            <a:cxnLst/>
            <a:rect r="r" b="b" t="t" l="l"/>
            <a:pathLst>
              <a:path h="2286946" w="11120833">
                <a:moveTo>
                  <a:pt x="0" y="0"/>
                </a:moveTo>
                <a:lnTo>
                  <a:pt x="11120833" y="0"/>
                </a:lnTo>
                <a:lnTo>
                  <a:pt x="11120833" y="2286946"/>
                </a:lnTo>
                <a:lnTo>
                  <a:pt x="0" y="22869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824152" y="2553771"/>
            <a:ext cx="11785424" cy="2206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58"/>
              </a:lnSpc>
            </a:pPr>
            <a:r>
              <a:rPr lang="en-US" sz="4798">
                <a:solidFill>
                  <a:srgbClr val="2A2E3A"/>
                </a:solidFill>
                <a:latin typeface="Klein Bold"/>
              </a:rPr>
              <a:t>CEF440</a:t>
            </a:r>
          </a:p>
          <a:p>
            <a:pPr>
              <a:lnSpc>
                <a:spcPts val="5758"/>
              </a:lnSpc>
            </a:pPr>
            <a:r>
              <a:rPr lang="en-US" sz="4798">
                <a:solidFill>
                  <a:srgbClr val="2A2E3A"/>
                </a:solidFill>
                <a:latin typeface="Klein Bold"/>
              </a:rPr>
              <a:t>INTERNET PROGRAMMING AND MOBILE PROGRAMMING</a:t>
            </a:r>
          </a:p>
          <a:p>
            <a:pPr>
              <a:lnSpc>
                <a:spcPts val="12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281167" y="9131162"/>
            <a:ext cx="3862833" cy="82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2A2E3A"/>
                </a:solidFill>
                <a:latin typeface="Helios"/>
              </a:rPr>
              <a:t>Instructor: Dr  NKEMINI Valery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746744" y="9340712"/>
            <a:ext cx="3862833" cy="405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2A2E3A"/>
                </a:solidFill>
                <a:latin typeface="Helios"/>
              </a:rPr>
              <a:t>APRIL 2024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340491"/>
            <a:chOff x="0" y="0"/>
            <a:chExt cx="4816593" cy="6164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616426"/>
            </a:xfrm>
            <a:custGeom>
              <a:avLst/>
              <a:gdLst/>
              <a:ahLst/>
              <a:cxnLst/>
              <a:rect r="r" b="b" t="t" l="l"/>
              <a:pathLst>
                <a:path h="61642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16426"/>
                  </a:lnTo>
                  <a:lnTo>
                    <a:pt x="0" y="616426"/>
                  </a:lnTo>
                  <a:close/>
                </a:path>
              </a:pathLst>
            </a:custGeom>
            <a:solidFill>
              <a:srgbClr val="1539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816593" cy="6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50171" y="3317689"/>
            <a:ext cx="6044810" cy="2292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Our Offered </a:t>
            </a:r>
            <a:r>
              <a:rPr lang="en-US" sz="6999">
                <a:solidFill>
                  <a:srgbClr val="718BAB"/>
                </a:solidFill>
                <a:latin typeface="Klein Bold"/>
              </a:rPr>
              <a:t>Services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50171" y="5783766"/>
            <a:ext cx="5357687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u="none">
                <a:solidFill>
                  <a:srgbClr val="2A2E3A"/>
                </a:solidFill>
                <a:latin typeface="Helios"/>
              </a:rPr>
              <a:t>Briefly elaborate on what you want to discuss.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957310"/>
            <a:ext cx="3974546" cy="30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2A2E3A"/>
                </a:solidFill>
                <a:latin typeface="Helios"/>
              </a:rPr>
              <a:t>Back to Agenda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642260" y="3728970"/>
            <a:ext cx="7539863" cy="414910"/>
            <a:chOff x="0" y="0"/>
            <a:chExt cx="10053151" cy="55321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53213" cy="553213"/>
            </a:xfrm>
            <a:custGeom>
              <a:avLst/>
              <a:gdLst/>
              <a:ahLst/>
              <a:cxnLst/>
              <a:rect r="r" b="b" t="t" l="l"/>
              <a:pathLst>
                <a:path h="553213" w="553213">
                  <a:moveTo>
                    <a:pt x="0" y="0"/>
                  </a:moveTo>
                  <a:lnTo>
                    <a:pt x="553213" y="0"/>
                  </a:lnTo>
                  <a:lnTo>
                    <a:pt x="553213" y="553213"/>
                  </a:lnTo>
                  <a:lnTo>
                    <a:pt x="0" y="553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1314169" y="-66675"/>
              <a:ext cx="8738982" cy="5882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39"/>
                </a:lnSpc>
                <a:spcBef>
                  <a:spcPct val="0"/>
                </a:spcBef>
              </a:pPr>
              <a:r>
                <a:rPr lang="en-US" sz="2599" u="none">
                  <a:solidFill>
                    <a:srgbClr val="2A2E3A"/>
                  </a:solidFill>
                  <a:latin typeface="Helios"/>
                </a:rPr>
                <a:t>List your company's services/products.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642260" y="4983032"/>
            <a:ext cx="7539863" cy="414910"/>
            <a:chOff x="0" y="0"/>
            <a:chExt cx="10053151" cy="55321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53213" cy="553213"/>
            </a:xfrm>
            <a:custGeom>
              <a:avLst/>
              <a:gdLst/>
              <a:ahLst/>
              <a:cxnLst/>
              <a:rect r="r" b="b" t="t" l="l"/>
              <a:pathLst>
                <a:path h="553213" w="553213">
                  <a:moveTo>
                    <a:pt x="0" y="0"/>
                  </a:moveTo>
                  <a:lnTo>
                    <a:pt x="553213" y="0"/>
                  </a:lnTo>
                  <a:lnTo>
                    <a:pt x="553213" y="553213"/>
                  </a:lnTo>
                  <a:lnTo>
                    <a:pt x="0" y="553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314169" y="-50842"/>
              <a:ext cx="8738982" cy="5882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39"/>
                </a:lnSpc>
                <a:spcBef>
                  <a:spcPct val="0"/>
                </a:spcBef>
              </a:pPr>
              <a:r>
                <a:rPr lang="en-US" sz="2599" u="none">
                  <a:solidFill>
                    <a:srgbClr val="2A2E3A"/>
                  </a:solidFill>
                  <a:latin typeface="Helios"/>
                </a:rPr>
                <a:t>List your company's services/products.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642260" y="6237094"/>
            <a:ext cx="7539863" cy="414910"/>
            <a:chOff x="0" y="0"/>
            <a:chExt cx="10053151" cy="55321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53213" cy="553213"/>
            </a:xfrm>
            <a:custGeom>
              <a:avLst/>
              <a:gdLst/>
              <a:ahLst/>
              <a:cxnLst/>
              <a:rect r="r" b="b" t="t" l="l"/>
              <a:pathLst>
                <a:path h="553213" w="553213">
                  <a:moveTo>
                    <a:pt x="0" y="0"/>
                  </a:moveTo>
                  <a:lnTo>
                    <a:pt x="553213" y="0"/>
                  </a:lnTo>
                  <a:lnTo>
                    <a:pt x="553213" y="553213"/>
                  </a:lnTo>
                  <a:lnTo>
                    <a:pt x="0" y="553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1314169" y="-50842"/>
              <a:ext cx="8738982" cy="5882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39"/>
                </a:lnSpc>
                <a:spcBef>
                  <a:spcPct val="0"/>
                </a:spcBef>
              </a:pPr>
              <a:r>
                <a:rPr lang="en-US" sz="2599" u="none">
                  <a:solidFill>
                    <a:srgbClr val="2A2E3A"/>
                  </a:solidFill>
                  <a:latin typeface="Helios"/>
                </a:rPr>
                <a:t>List your company's services/products.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642260" y="7491157"/>
            <a:ext cx="7539863" cy="414910"/>
            <a:chOff x="0" y="0"/>
            <a:chExt cx="10053151" cy="55321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53213" cy="553213"/>
            </a:xfrm>
            <a:custGeom>
              <a:avLst/>
              <a:gdLst/>
              <a:ahLst/>
              <a:cxnLst/>
              <a:rect r="r" b="b" t="t" l="l"/>
              <a:pathLst>
                <a:path h="553213" w="553213">
                  <a:moveTo>
                    <a:pt x="0" y="0"/>
                  </a:moveTo>
                  <a:lnTo>
                    <a:pt x="553213" y="0"/>
                  </a:lnTo>
                  <a:lnTo>
                    <a:pt x="553213" y="553213"/>
                  </a:lnTo>
                  <a:lnTo>
                    <a:pt x="0" y="553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1314169" y="-50842"/>
              <a:ext cx="8738982" cy="5882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39"/>
                </a:lnSpc>
                <a:spcBef>
                  <a:spcPct val="0"/>
                </a:spcBef>
              </a:pPr>
              <a:r>
                <a:rPr lang="en-US" sz="2599" u="none">
                  <a:solidFill>
                    <a:srgbClr val="2A2E3A"/>
                  </a:solidFill>
                  <a:latin typeface="Helios"/>
                </a:rPr>
                <a:t>List your company's services/products.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642260" y="8745219"/>
            <a:ext cx="7539863" cy="414910"/>
            <a:chOff x="0" y="0"/>
            <a:chExt cx="10053151" cy="55321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53213" cy="553213"/>
            </a:xfrm>
            <a:custGeom>
              <a:avLst/>
              <a:gdLst/>
              <a:ahLst/>
              <a:cxnLst/>
              <a:rect r="r" b="b" t="t" l="l"/>
              <a:pathLst>
                <a:path h="553213" w="553213">
                  <a:moveTo>
                    <a:pt x="0" y="0"/>
                  </a:moveTo>
                  <a:lnTo>
                    <a:pt x="553213" y="0"/>
                  </a:lnTo>
                  <a:lnTo>
                    <a:pt x="553213" y="553213"/>
                  </a:lnTo>
                  <a:lnTo>
                    <a:pt x="0" y="553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1314169" y="-50842"/>
              <a:ext cx="8738982" cy="5882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39"/>
                </a:lnSpc>
                <a:spcBef>
                  <a:spcPct val="0"/>
                </a:spcBef>
              </a:pPr>
              <a:r>
                <a:rPr lang="en-US" sz="2599" u="none">
                  <a:solidFill>
                    <a:srgbClr val="2A2E3A"/>
                  </a:solidFill>
                  <a:latin typeface="Helios"/>
                </a:rPr>
                <a:t>List your company's services/products.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0" y="0"/>
            <a:ext cx="18288000" cy="2340491"/>
            <a:chOff x="0" y="0"/>
            <a:chExt cx="24384000" cy="3120655"/>
          </a:xfrm>
        </p:grpSpPr>
        <p:pic>
          <p:nvPicPr>
            <p:cNvPr name="Picture 24" id="24"/>
            <p:cNvPicPr>
              <a:picLocks noChangeAspect="true"/>
            </p:cNvPicPr>
            <p:nvPr/>
          </p:nvPicPr>
          <p:blipFill>
            <a:blip r:embed="rId4">
              <a:alphaModFix amt="14000"/>
            </a:blip>
            <a:srcRect l="0" t="45734" r="0" b="45734"/>
            <a:stretch>
              <a:fillRect/>
            </a:stretch>
          </p:blipFill>
          <p:spPr>
            <a:xfrm flipH="false" flipV="false">
              <a:off x="0" y="0"/>
              <a:ext cx="24384000" cy="312065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3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0"/>
            <a:ext cx="18288000" cy="3773114"/>
            <a:chOff x="0" y="0"/>
            <a:chExt cx="24384000" cy="503081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4000"/>
            </a:blip>
            <a:srcRect l="0" t="27933" r="0" b="41099"/>
            <a:stretch>
              <a:fillRect/>
            </a:stretch>
          </p:blipFill>
          <p:spPr>
            <a:xfrm flipH="false" flipV="false">
              <a:off x="0" y="0"/>
              <a:ext cx="24384000" cy="503081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773114"/>
            <a:ext cx="18288000" cy="6513886"/>
            <a:chOff x="0" y="0"/>
            <a:chExt cx="4816593" cy="17155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15591"/>
            </a:xfrm>
            <a:custGeom>
              <a:avLst/>
              <a:gdLst/>
              <a:ahLst/>
              <a:cxnLst/>
              <a:rect r="r" b="b" t="t" l="l"/>
              <a:pathLst>
                <a:path h="171559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15591"/>
                  </a:lnTo>
                  <a:lnTo>
                    <a:pt x="0" y="1715591"/>
                  </a:ln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6593" cy="1782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36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333203" y="-1109791"/>
            <a:ext cx="1621594" cy="1621594"/>
          </a:xfrm>
          <a:custGeom>
            <a:avLst/>
            <a:gdLst/>
            <a:ahLst/>
            <a:cxnLst/>
            <a:rect r="r" b="b" t="t" l="l"/>
            <a:pathLst>
              <a:path h="1621594" w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905481" y="5406783"/>
            <a:ext cx="11034042" cy="4349072"/>
          </a:xfrm>
          <a:custGeom>
            <a:avLst/>
            <a:gdLst/>
            <a:ahLst/>
            <a:cxnLst/>
            <a:rect r="r" b="b" t="t" l="l"/>
            <a:pathLst>
              <a:path h="4349072" w="11034042">
                <a:moveTo>
                  <a:pt x="0" y="0"/>
                </a:moveTo>
                <a:lnTo>
                  <a:pt x="11034042" y="0"/>
                </a:lnTo>
                <a:lnTo>
                  <a:pt x="11034042" y="4349073"/>
                </a:lnTo>
                <a:lnTo>
                  <a:pt x="0" y="43490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35380" y="1116828"/>
            <a:ext cx="14774244" cy="171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>
                <a:solidFill>
                  <a:srgbClr val="FFFFFF"/>
                </a:solidFill>
                <a:latin typeface="Klein Bold"/>
              </a:rPr>
              <a:t>1.MAJOR TYPES OF MOBILE APPS AND THEIR DIFFERENCES (NATIVE, PROGRESSIVE WEB APPS, HYBRID APPS)</a:t>
            </a:r>
          </a:p>
          <a:p>
            <a:pPr algn="ctr">
              <a:lnSpc>
                <a:spcPts val="455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67892" y="3935039"/>
            <a:ext cx="7116893" cy="166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000000"/>
                </a:solidFill>
                <a:latin typeface="Helios"/>
              </a:rPr>
              <a:t>A mobile application is a kind of software that is created for being run on a mobile device. This includes not only smartphones but also tablets and smartwatches.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180632" y="3515939"/>
            <a:ext cx="7116893" cy="208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</a:pPr>
          </a:p>
          <a:p>
            <a:pPr>
              <a:lnSpc>
                <a:spcPts val="3361"/>
              </a:lnSpc>
            </a:pPr>
            <a:r>
              <a:rPr lang="en-US" sz="2401">
                <a:solidFill>
                  <a:srgbClr val="000000"/>
                </a:solidFill>
                <a:latin typeface="Helios"/>
              </a:rPr>
              <a:t>There exist various types of mobile applications which differ by purpose and the ways they operate on mobile devices</a:t>
            </a:r>
          </a:p>
          <a:p>
            <a:pPr>
              <a:lnSpc>
                <a:spcPts val="33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3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0"/>
            <a:ext cx="18288000" cy="3773114"/>
            <a:chOff x="0" y="0"/>
            <a:chExt cx="24384000" cy="503081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4000"/>
            </a:blip>
            <a:srcRect l="0" t="27933" r="0" b="41099"/>
            <a:stretch>
              <a:fillRect/>
            </a:stretch>
          </p:blipFill>
          <p:spPr>
            <a:xfrm flipH="false" flipV="false">
              <a:off x="0" y="0"/>
              <a:ext cx="24384000" cy="503081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773114"/>
            <a:ext cx="18288000" cy="6513886"/>
            <a:chOff x="0" y="0"/>
            <a:chExt cx="4816593" cy="17155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15591"/>
            </a:xfrm>
            <a:custGeom>
              <a:avLst/>
              <a:gdLst/>
              <a:ahLst/>
              <a:cxnLst/>
              <a:rect r="r" b="b" t="t" l="l"/>
              <a:pathLst>
                <a:path h="171559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15591"/>
                  </a:lnTo>
                  <a:lnTo>
                    <a:pt x="0" y="1715591"/>
                  </a:ln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6593" cy="1782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36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333203" y="-1109791"/>
            <a:ext cx="1621594" cy="1621594"/>
          </a:xfrm>
          <a:custGeom>
            <a:avLst/>
            <a:gdLst/>
            <a:ahLst/>
            <a:cxnLst/>
            <a:rect r="r" b="b" t="t" l="l"/>
            <a:pathLst>
              <a:path h="1621594" w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626979" y="5598074"/>
            <a:ext cx="11034042" cy="4241498"/>
          </a:xfrm>
          <a:custGeom>
            <a:avLst/>
            <a:gdLst/>
            <a:ahLst/>
            <a:cxnLst/>
            <a:rect r="r" b="b" t="t" l="l"/>
            <a:pathLst>
              <a:path h="4241498" w="11034042">
                <a:moveTo>
                  <a:pt x="0" y="0"/>
                </a:moveTo>
                <a:lnTo>
                  <a:pt x="11034042" y="0"/>
                </a:lnTo>
                <a:lnTo>
                  <a:pt x="11034042" y="4241498"/>
                </a:lnTo>
                <a:lnTo>
                  <a:pt x="0" y="42414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35380" y="1688328"/>
            <a:ext cx="14774244" cy="57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>
                <a:solidFill>
                  <a:srgbClr val="FFFFFF"/>
                </a:solidFill>
                <a:latin typeface="Klein Bold"/>
              </a:rPr>
              <a:t>Native Applications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7892" y="3935039"/>
            <a:ext cx="7116893" cy="166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</a:pPr>
            <a:r>
              <a:rPr lang="en-US" sz="2401">
                <a:solidFill>
                  <a:srgbClr val="000000"/>
                </a:solidFill>
                <a:latin typeface="Helios"/>
              </a:rPr>
              <a:t>Native mobile apps are applications downloaded from an app market to the internal device storage. They are usually coded for each device separately.</a:t>
            </a:r>
          </a:p>
          <a:p>
            <a:pPr>
              <a:lnSpc>
                <a:spcPts val="3361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1180632" y="3725489"/>
            <a:ext cx="7116893" cy="1243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000000"/>
                </a:solidFill>
                <a:latin typeface="Helios"/>
              </a:rPr>
              <a:t>When building native apps developers have to code the app at least twice for Android and iOS so that the audience would have the chance to get it.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3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0"/>
            <a:ext cx="18288000" cy="3773114"/>
            <a:chOff x="0" y="0"/>
            <a:chExt cx="24384000" cy="503081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4000"/>
            </a:blip>
            <a:srcRect l="0" t="27933" r="0" b="41099"/>
            <a:stretch>
              <a:fillRect/>
            </a:stretch>
          </p:blipFill>
          <p:spPr>
            <a:xfrm flipH="false" flipV="false">
              <a:off x="0" y="0"/>
              <a:ext cx="24384000" cy="503081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773114"/>
            <a:ext cx="18288000" cy="6513886"/>
            <a:chOff x="0" y="0"/>
            <a:chExt cx="4816593" cy="17155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15591"/>
            </a:xfrm>
            <a:custGeom>
              <a:avLst/>
              <a:gdLst/>
              <a:ahLst/>
              <a:cxnLst/>
              <a:rect r="r" b="b" t="t" l="l"/>
              <a:pathLst>
                <a:path h="171559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15591"/>
                  </a:lnTo>
                  <a:lnTo>
                    <a:pt x="0" y="1715591"/>
                  </a:ln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6593" cy="1782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36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333203" y="-1109791"/>
            <a:ext cx="1621594" cy="1621594"/>
          </a:xfrm>
          <a:custGeom>
            <a:avLst/>
            <a:gdLst/>
            <a:ahLst/>
            <a:cxnLst/>
            <a:rect r="r" b="b" t="t" l="l"/>
            <a:pathLst>
              <a:path h="1621594" w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35380" y="1688328"/>
            <a:ext cx="14774244" cy="57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>
                <a:solidFill>
                  <a:srgbClr val="FFFFFF"/>
                </a:solidFill>
                <a:latin typeface="Klein Bold"/>
              </a:rPr>
              <a:t>Native Applications Advantages and Disadvantages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7892" y="3915989"/>
            <a:ext cx="7892020" cy="4242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07"/>
              </a:lnSpc>
            </a:pPr>
            <a:r>
              <a:rPr lang="en-US" sz="2862">
                <a:solidFill>
                  <a:srgbClr val="000000"/>
                </a:solidFill>
                <a:latin typeface="Helios Bold"/>
              </a:rPr>
              <a:t>Advantages </a:t>
            </a:r>
          </a:p>
          <a:p>
            <a:pPr>
              <a:lnSpc>
                <a:spcPts val="3727"/>
              </a:lnSpc>
            </a:pP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1. Fast performance due to simple code specific to device and OS. </a:t>
            </a: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2. Better use of OS and device specific functionalities.</a:t>
            </a: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3. Interactive UI/UX. </a:t>
            </a:r>
          </a:p>
          <a:p>
            <a:pPr>
              <a:lnSpc>
                <a:spcPts val="3727"/>
              </a:lnSpc>
              <a:spcBef>
                <a:spcPct val="0"/>
              </a:spcBef>
            </a:pPr>
            <a:r>
              <a:rPr lang="en-US" sz="2662">
                <a:solidFill>
                  <a:srgbClr val="000000"/>
                </a:solidFill>
                <a:latin typeface="Helios"/>
              </a:rPr>
              <a:t>4. Lesser compatibility issues and faster to configure.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19202" y="3915989"/>
            <a:ext cx="8068798" cy="3832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1"/>
              </a:lnSpc>
            </a:pPr>
            <a:r>
              <a:rPr lang="en-US" sz="2822">
                <a:solidFill>
                  <a:srgbClr val="000000"/>
                </a:solidFill>
                <a:latin typeface="Helios Bold"/>
              </a:rPr>
              <a:t>Disadvantages</a:t>
            </a:r>
            <a:r>
              <a:rPr lang="en-US" sz="2822">
                <a:solidFill>
                  <a:srgbClr val="000000"/>
                </a:solidFill>
                <a:latin typeface="Helios Bold"/>
              </a:rPr>
              <a:t> </a:t>
            </a:r>
          </a:p>
          <a:p>
            <a:pPr>
              <a:lnSpc>
                <a:spcPts val="3811"/>
              </a:lnSpc>
            </a:pP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1. Building OS specific apps can be time-consuming </a:t>
            </a: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2. OS specific programming languages like swift and java are hard to learn.</a:t>
            </a: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3. Longer release cycles to ensure stability. </a:t>
            </a:r>
          </a:p>
          <a:p>
            <a:pPr>
              <a:lnSpc>
                <a:spcPts val="3811"/>
              </a:lnSpc>
              <a:spcBef>
                <a:spcPct val="0"/>
              </a:spcBef>
            </a:pPr>
            <a:r>
              <a:rPr lang="en-US" sz="2722">
                <a:solidFill>
                  <a:srgbClr val="000000"/>
                </a:solidFill>
                <a:latin typeface="Helios"/>
              </a:rPr>
              <a:t>4. Requires separate codebase to add new features.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62055" y="8800465"/>
            <a:ext cx="6942297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Helios"/>
              </a:rPr>
              <a:t>WhatsApp Messenger is a native app example.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3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0"/>
            <a:ext cx="18288000" cy="3773114"/>
            <a:chOff x="0" y="0"/>
            <a:chExt cx="24384000" cy="503081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4000"/>
            </a:blip>
            <a:srcRect l="0" t="27933" r="0" b="41099"/>
            <a:stretch>
              <a:fillRect/>
            </a:stretch>
          </p:blipFill>
          <p:spPr>
            <a:xfrm flipH="false" flipV="false">
              <a:off x="0" y="0"/>
              <a:ext cx="24384000" cy="503081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773114"/>
            <a:ext cx="18288000" cy="6513886"/>
            <a:chOff x="0" y="0"/>
            <a:chExt cx="4816593" cy="17155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15591"/>
            </a:xfrm>
            <a:custGeom>
              <a:avLst/>
              <a:gdLst/>
              <a:ahLst/>
              <a:cxnLst/>
              <a:rect r="r" b="b" t="t" l="l"/>
              <a:pathLst>
                <a:path h="171559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15591"/>
                  </a:lnTo>
                  <a:lnTo>
                    <a:pt x="0" y="1715591"/>
                  </a:ln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6593" cy="1782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36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333203" y="-1109791"/>
            <a:ext cx="1621594" cy="1621594"/>
          </a:xfrm>
          <a:custGeom>
            <a:avLst/>
            <a:gdLst/>
            <a:ahLst/>
            <a:cxnLst/>
            <a:rect r="r" b="b" t="t" l="l"/>
            <a:pathLst>
              <a:path h="1621594" w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198351" y="5598074"/>
            <a:ext cx="11034042" cy="3826569"/>
          </a:xfrm>
          <a:custGeom>
            <a:avLst/>
            <a:gdLst/>
            <a:ahLst/>
            <a:cxnLst/>
            <a:rect r="r" b="b" t="t" l="l"/>
            <a:pathLst>
              <a:path h="3826569" w="11034042">
                <a:moveTo>
                  <a:pt x="0" y="0"/>
                </a:moveTo>
                <a:lnTo>
                  <a:pt x="11034043" y="0"/>
                </a:lnTo>
                <a:lnTo>
                  <a:pt x="11034043" y="3826569"/>
                </a:lnTo>
                <a:lnTo>
                  <a:pt x="0" y="38265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35380" y="1688328"/>
            <a:ext cx="14774244" cy="57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>
                <a:solidFill>
                  <a:srgbClr val="FFFFFF"/>
                </a:solidFill>
                <a:latin typeface="Klein Bold"/>
              </a:rPr>
              <a:t>Hybrid Applications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7892" y="3935039"/>
            <a:ext cx="7116893" cy="1243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000000"/>
                </a:solidFill>
                <a:latin typeface="Helios"/>
              </a:rPr>
              <a:t>They are developed in one go for all platforms, which means less time and money spent on cross-platform development.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180632" y="3725489"/>
            <a:ext cx="7116893" cy="166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000000"/>
                </a:solidFill>
                <a:latin typeface="Helios"/>
              </a:rPr>
              <a:t>Hybrid applications are also commonly developed using specially designed mobile application development frameworks like Flutter or React Native.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3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0"/>
            <a:ext cx="18288000" cy="3773114"/>
            <a:chOff x="0" y="0"/>
            <a:chExt cx="24384000" cy="503081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4000"/>
            </a:blip>
            <a:srcRect l="0" t="27933" r="0" b="41099"/>
            <a:stretch>
              <a:fillRect/>
            </a:stretch>
          </p:blipFill>
          <p:spPr>
            <a:xfrm flipH="false" flipV="false">
              <a:off x="0" y="0"/>
              <a:ext cx="24384000" cy="503081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773114"/>
            <a:ext cx="18288000" cy="6513886"/>
            <a:chOff x="0" y="0"/>
            <a:chExt cx="4816593" cy="17155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15591"/>
            </a:xfrm>
            <a:custGeom>
              <a:avLst/>
              <a:gdLst/>
              <a:ahLst/>
              <a:cxnLst/>
              <a:rect r="r" b="b" t="t" l="l"/>
              <a:pathLst>
                <a:path h="171559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15591"/>
                  </a:lnTo>
                  <a:lnTo>
                    <a:pt x="0" y="1715591"/>
                  </a:ln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6593" cy="1782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36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333203" y="-1109791"/>
            <a:ext cx="1621594" cy="1621594"/>
          </a:xfrm>
          <a:custGeom>
            <a:avLst/>
            <a:gdLst/>
            <a:ahLst/>
            <a:cxnLst/>
            <a:rect r="r" b="b" t="t" l="l"/>
            <a:pathLst>
              <a:path h="1621594" w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35380" y="1688328"/>
            <a:ext cx="14774244" cy="57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>
                <a:solidFill>
                  <a:srgbClr val="FFFFFF"/>
                </a:solidFill>
                <a:latin typeface="Klein Bold"/>
              </a:rPr>
              <a:t>Hybrid Applications Advantages and Disadvantages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7892" y="3915989"/>
            <a:ext cx="8534961" cy="4242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07"/>
              </a:lnSpc>
            </a:pPr>
            <a:r>
              <a:rPr lang="en-US" sz="2862">
                <a:solidFill>
                  <a:srgbClr val="000000"/>
                </a:solidFill>
                <a:latin typeface="Helios Bold"/>
              </a:rPr>
              <a:t>Advantages </a:t>
            </a:r>
          </a:p>
          <a:p>
            <a:pPr>
              <a:lnSpc>
                <a:spcPts val="3727"/>
              </a:lnSpc>
            </a:pP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1. Easy to build </a:t>
            </a: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2. Shareable code makes it cheaper than a native app</a:t>
            </a: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3. Easy to push new features since it uses a single code base.</a:t>
            </a: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4. Can work offline.</a:t>
            </a:r>
          </a:p>
          <a:p>
            <a:pPr>
              <a:lnSpc>
                <a:spcPts val="3727"/>
              </a:lnSpc>
              <a:spcBef>
                <a:spcPct val="0"/>
              </a:spcBef>
            </a:pPr>
            <a:r>
              <a:rPr lang="en-US" sz="2662">
                <a:solidFill>
                  <a:srgbClr val="000000"/>
                </a:solidFill>
                <a:latin typeface="Helios"/>
              </a:rPr>
              <a:t>5. Shorter time to market, as the app can be deployed for multiple OSs.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19202" y="3915989"/>
            <a:ext cx="8068798" cy="3356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1"/>
              </a:lnSpc>
            </a:pPr>
            <a:r>
              <a:rPr lang="en-US" sz="2822">
                <a:solidFill>
                  <a:srgbClr val="000000"/>
                </a:solidFill>
                <a:latin typeface="Helios Bold"/>
              </a:rPr>
              <a:t>Disadvantages</a:t>
            </a:r>
            <a:r>
              <a:rPr lang="en-US" sz="2822">
                <a:solidFill>
                  <a:srgbClr val="000000"/>
                </a:solidFill>
                <a:latin typeface="Helios Bold"/>
              </a:rPr>
              <a:t> </a:t>
            </a:r>
          </a:p>
          <a:p>
            <a:pPr>
              <a:lnSpc>
                <a:spcPts val="3811"/>
              </a:lnSpc>
            </a:pP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1. Complex apps with many functions will slow down the app. </a:t>
            </a: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2. More expensive than web apps </a:t>
            </a: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3. Less interactive than native apps</a:t>
            </a:r>
          </a:p>
          <a:p>
            <a:pPr>
              <a:lnSpc>
                <a:spcPts val="3811"/>
              </a:lnSpc>
              <a:spcBef>
                <a:spcPct val="0"/>
              </a:spcBef>
            </a:pPr>
            <a:r>
              <a:rPr lang="en-US" sz="2722">
                <a:solidFill>
                  <a:srgbClr val="000000"/>
                </a:solidFill>
                <a:latin typeface="Helios"/>
              </a:rPr>
              <a:t>4. Apps cannot perform OS specific tasks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07584" y="8505783"/>
            <a:ext cx="1479053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Helios"/>
              </a:rPr>
              <a:t>There are tons of hybrid applications today, including Instagram, Gmail, Facebook, and many others.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3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0"/>
            <a:ext cx="18288000" cy="3773114"/>
            <a:chOff x="0" y="0"/>
            <a:chExt cx="24384000" cy="503081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4000"/>
            </a:blip>
            <a:srcRect l="0" t="27933" r="0" b="41099"/>
            <a:stretch>
              <a:fillRect/>
            </a:stretch>
          </p:blipFill>
          <p:spPr>
            <a:xfrm flipH="false" flipV="false">
              <a:off x="0" y="0"/>
              <a:ext cx="24384000" cy="503081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773114"/>
            <a:ext cx="18288000" cy="6513886"/>
            <a:chOff x="0" y="0"/>
            <a:chExt cx="4816593" cy="17155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15591"/>
            </a:xfrm>
            <a:custGeom>
              <a:avLst/>
              <a:gdLst/>
              <a:ahLst/>
              <a:cxnLst/>
              <a:rect r="r" b="b" t="t" l="l"/>
              <a:pathLst>
                <a:path h="171559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15591"/>
                  </a:lnTo>
                  <a:lnTo>
                    <a:pt x="0" y="1715591"/>
                  </a:ln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6593" cy="1782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36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333203" y="-1109791"/>
            <a:ext cx="1621594" cy="1621594"/>
          </a:xfrm>
          <a:custGeom>
            <a:avLst/>
            <a:gdLst/>
            <a:ahLst/>
            <a:cxnLst/>
            <a:rect r="r" b="b" t="t" l="l"/>
            <a:pathLst>
              <a:path h="1621594" w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590196" y="6001801"/>
            <a:ext cx="11107608" cy="3962714"/>
          </a:xfrm>
          <a:custGeom>
            <a:avLst/>
            <a:gdLst/>
            <a:ahLst/>
            <a:cxnLst/>
            <a:rect r="r" b="b" t="t" l="l"/>
            <a:pathLst>
              <a:path h="3962714" w="11107608">
                <a:moveTo>
                  <a:pt x="0" y="0"/>
                </a:moveTo>
                <a:lnTo>
                  <a:pt x="11107608" y="0"/>
                </a:lnTo>
                <a:lnTo>
                  <a:pt x="11107608" y="3962714"/>
                </a:lnTo>
                <a:lnTo>
                  <a:pt x="0" y="39627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35380" y="1688328"/>
            <a:ext cx="14774244" cy="57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>
                <a:solidFill>
                  <a:srgbClr val="FFFFFF"/>
                </a:solidFill>
                <a:latin typeface="Klein Bold"/>
              </a:rPr>
              <a:t>Web Applications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7892" y="3935039"/>
            <a:ext cx="7116893" cy="208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</a:pPr>
            <a:r>
              <a:rPr lang="en-US" sz="2401">
                <a:solidFill>
                  <a:srgbClr val="000000"/>
                </a:solidFill>
                <a:latin typeface="Helios"/>
              </a:rPr>
              <a:t>Web apps are a responsive version of a website, built to provide a better mobile browsing experience when compared to using the website's regular mobile version.</a:t>
            </a:r>
          </a:p>
          <a:p>
            <a:pPr>
              <a:lnSpc>
                <a:spcPts val="3361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1180632" y="3725489"/>
            <a:ext cx="7116893" cy="2501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</a:pPr>
            <a:r>
              <a:rPr lang="en-US" sz="2401">
                <a:solidFill>
                  <a:srgbClr val="000000"/>
                </a:solidFill>
                <a:latin typeface="Helios"/>
              </a:rPr>
              <a:t>Mobile websites are the version of a website that people see when opening a site from a mobile browser, but they are commonly unoptimized, not user-friendly, slow, and look like the shrunk desktop website version.</a:t>
            </a:r>
          </a:p>
          <a:p>
            <a:pPr>
              <a:lnSpc>
                <a:spcPts val="33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3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0"/>
            <a:ext cx="18288000" cy="3773114"/>
            <a:chOff x="0" y="0"/>
            <a:chExt cx="24384000" cy="503081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4000"/>
            </a:blip>
            <a:srcRect l="0" t="27933" r="0" b="41099"/>
            <a:stretch>
              <a:fillRect/>
            </a:stretch>
          </p:blipFill>
          <p:spPr>
            <a:xfrm flipH="false" flipV="false">
              <a:off x="0" y="0"/>
              <a:ext cx="24384000" cy="503081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773114"/>
            <a:ext cx="18288000" cy="6513886"/>
            <a:chOff x="0" y="0"/>
            <a:chExt cx="4816593" cy="17155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15591"/>
            </a:xfrm>
            <a:custGeom>
              <a:avLst/>
              <a:gdLst/>
              <a:ahLst/>
              <a:cxnLst/>
              <a:rect r="r" b="b" t="t" l="l"/>
              <a:pathLst>
                <a:path h="171559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15591"/>
                  </a:lnTo>
                  <a:lnTo>
                    <a:pt x="0" y="1715591"/>
                  </a:ln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6593" cy="1782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36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333203" y="-1109791"/>
            <a:ext cx="1621594" cy="1621594"/>
          </a:xfrm>
          <a:custGeom>
            <a:avLst/>
            <a:gdLst/>
            <a:ahLst/>
            <a:cxnLst/>
            <a:rect r="r" b="b" t="t" l="l"/>
            <a:pathLst>
              <a:path h="1621594" w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521881" y="5400959"/>
            <a:ext cx="11047523" cy="4682191"/>
          </a:xfrm>
          <a:custGeom>
            <a:avLst/>
            <a:gdLst/>
            <a:ahLst/>
            <a:cxnLst/>
            <a:rect r="r" b="b" t="t" l="l"/>
            <a:pathLst>
              <a:path h="4682191" w="11047523">
                <a:moveTo>
                  <a:pt x="0" y="0"/>
                </a:moveTo>
                <a:lnTo>
                  <a:pt x="11047522" y="0"/>
                </a:lnTo>
                <a:lnTo>
                  <a:pt x="11047522" y="4682191"/>
                </a:lnTo>
                <a:lnTo>
                  <a:pt x="0" y="46821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35380" y="1688328"/>
            <a:ext cx="14774244" cy="57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>
                <a:solidFill>
                  <a:srgbClr val="FFFFFF"/>
                </a:solidFill>
                <a:latin typeface="Klein Bold"/>
              </a:rPr>
              <a:t>Progressive Web Applications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7892" y="3935039"/>
            <a:ext cx="7116893" cy="1243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000000"/>
                </a:solidFill>
                <a:latin typeface="Helios"/>
              </a:rPr>
              <a:t>They are typically accessed via a web browser of your choice but can be installed and accessed on a device.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180632" y="3725489"/>
            <a:ext cx="7116893" cy="82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  <a:spcBef>
                <a:spcPct val="0"/>
              </a:spcBef>
            </a:pPr>
            <a:r>
              <a:rPr lang="en-US" sz="2401">
                <a:solidFill>
                  <a:srgbClr val="000000"/>
                </a:solidFill>
                <a:latin typeface="Helios"/>
              </a:rPr>
              <a:t>Progressive web apps are built using modern frameworks like React.js, Angular.js, or Vue.js.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3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0"/>
            <a:ext cx="18288000" cy="3773114"/>
            <a:chOff x="0" y="0"/>
            <a:chExt cx="24384000" cy="503081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4000"/>
            </a:blip>
            <a:srcRect l="0" t="27933" r="0" b="41099"/>
            <a:stretch>
              <a:fillRect/>
            </a:stretch>
          </p:blipFill>
          <p:spPr>
            <a:xfrm flipH="false" flipV="false">
              <a:off x="0" y="0"/>
              <a:ext cx="24384000" cy="503081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773114"/>
            <a:ext cx="18288000" cy="6513886"/>
            <a:chOff x="0" y="0"/>
            <a:chExt cx="4816593" cy="17155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15591"/>
            </a:xfrm>
            <a:custGeom>
              <a:avLst/>
              <a:gdLst/>
              <a:ahLst/>
              <a:cxnLst/>
              <a:rect r="r" b="b" t="t" l="l"/>
              <a:pathLst>
                <a:path h="171559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15591"/>
                  </a:lnTo>
                  <a:lnTo>
                    <a:pt x="0" y="1715591"/>
                  </a:ln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6593" cy="1782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36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333203" y="-1109791"/>
            <a:ext cx="1621594" cy="1621594"/>
          </a:xfrm>
          <a:custGeom>
            <a:avLst/>
            <a:gdLst/>
            <a:ahLst/>
            <a:cxnLst/>
            <a:rect r="r" b="b" t="t" l="l"/>
            <a:pathLst>
              <a:path h="1621594" w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35380" y="1688328"/>
            <a:ext cx="14774244" cy="57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>
                <a:solidFill>
                  <a:srgbClr val="FFFFFF"/>
                </a:solidFill>
                <a:latin typeface="Klein Bold"/>
              </a:rPr>
              <a:t>Progressive Web Applications Advantages and Disadvantages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7892" y="3915989"/>
            <a:ext cx="8534961" cy="4242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07"/>
              </a:lnSpc>
            </a:pPr>
            <a:r>
              <a:rPr lang="en-US" sz="2862">
                <a:solidFill>
                  <a:srgbClr val="000000"/>
                </a:solidFill>
                <a:latin typeface="Helios Bold"/>
              </a:rPr>
              <a:t>Advantages </a:t>
            </a:r>
          </a:p>
          <a:p>
            <a:pPr>
              <a:lnSpc>
                <a:spcPts val="3727"/>
              </a:lnSpc>
            </a:pP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1. They use very little data </a:t>
            </a: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2. PWAs get updated like web-pages. They automatically get updated every time you use them. </a:t>
            </a:r>
          </a:p>
          <a:p>
            <a:pPr>
              <a:lnSpc>
                <a:spcPts val="3727"/>
              </a:lnSpc>
            </a:pPr>
            <a:r>
              <a:rPr lang="en-US" sz="2662">
                <a:solidFill>
                  <a:srgbClr val="000000"/>
                </a:solidFill>
                <a:latin typeface="Helios"/>
              </a:rPr>
              <a:t>3. There is no need for installation as PWAs are simple web-pages. </a:t>
            </a:r>
          </a:p>
          <a:p>
            <a:pPr>
              <a:lnSpc>
                <a:spcPts val="3727"/>
              </a:lnSpc>
              <a:spcBef>
                <a:spcPct val="0"/>
              </a:spcBef>
            </a:pPr>
            <a:r>
              <a:rPr lang="en-US" sz="2662">
                <a:solidFill>
                  <a:srgbClr val="000000"/>
                </a:solidFill>
                <a:latin typeface="Helios"/>
              </a:rPr>
              <a:t>4. You can easily share PWAs by simply sending its URL.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08369" y="4263281"/>
            <a:ext cx="8979631" cy="4309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1"/>
              </a:lnSpc>
            </a:pPr>
            <a:r>
              <a:rPr lang="en-US" sz="2822">
                <a:solidFill>
                  <a:srgbClr val="000000"/>
                </a:solidFill>
                <a:latin typeface="Helios Bold"/>
              </a:rPr>
              <a:t>Disadvantages</a:t>
            </a:r>
            <a:r>
              <a:rPr lang="en-US" sz="2822">
                <a:solidFill>
                  <a:srgbClr val="000000"/>
                </a:solidFill>
                <a:latin typeface="Helios Bold"/>
              </a:rPr>
              <a:t> </a:t>
            </a: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1. There are limitations to using all the Hardware and Operating Systems features. </a:t>
            </a: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2. PWAs can pose a few hardware integration problems. </a:t>
            </a: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3. Full support is not available in default browsers of some of the manufacturer’s.</a:t>
            </a:r>
          </a:p>
          <a:p>
            <a:pPr>
              <a:lnSpc>
                <a:spcPts val="3811"/>
              </a:lnSpc>
            </a:pPr>
            <a:r>
              <a:rPr lang="en-US" sz="2722">
                <a:solidFill>
                  <a:srgbClr val="000000"/>
                </a:solidFill>
                <a:latin typeface="Helios"/>
              </a:rPr>
              <a:t>4. It cannot use the latest hardware advancements (like fingerprint scanner).</a:t>
            </a:r>
          </a:p>
          <a:p>
            <a:pPr>
              <a:lnSpc>
                <a:spcPts val="3811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55384" y="8505783"/>
            <a:ext cx="1569493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Helios"/>
              </a:rPr>
              <a:t>The implementation of progressive web apps has been especially seen in the e-commerce sector recently.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DAGBNyxqMaw</dc:identifier>
  <dcterms:modified xsi:type="dcterms:W3CDTF">2011-08-01T06:04:30Z</dcterms:modified>
  <cp:revision>1</cp:revision>
  <dc:title>Blank Company Profile Business Presentation in Blue Grey White Geometric Style</dc:title>
</cp:coreProperties>
</file>

<file path=docProps/thumbnail.jpeg>
</file>